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83" r:id="rId2"/>
    <p:sldId id="290" r:id="rId3"/>
    <p:sldId id="291" r:id="rId4"/>
    <p:sldId id="292" r:id="rId5"/>
    <p:sldId id="293" r:id="rId6"/>
    <p:sldId id="294" r:id="rId7"/>
  </p:sldIdLst>
  <p:sldSz cx="9144000" cy="6858000" type="screen4x3"/>
  <p:notesSz cx="7077075" cy="90281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529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529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FDAA5C-5631-4089-B626-BFF7ED17CC2D}" type="datetimeFigureOut">
              <a:rPr lang="en-US" smtClean="0"/>
              <a:t>4/25/2017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5141"/>
            <a:ext cx="3066733" cy="4529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575141"/>
            <a:ext cx="3066733" cy="4529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761EC-C904-44D7-8D2C-B273FF8B6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069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4DDA4F-4DD3-4C6C-8069-EB22AD2457D6}" type="datetimeFigureOut">
              <a:rPr lang="en-US" smtClean="0"/>
              <a:t>4/25/2017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08125" y="1128713"/>
            <a:ext cx="4060825" cy="30464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344988"/>
            <a:ext cx="5661025" cy="3554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75675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575675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2A78D-8036-42AD-ACF5-20893B4B8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970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D321-6790-41CF-88D2-0C2791EE0661}" type="datetimeFigureOut">
              <a:rPr lang="en-US" smtClean="0"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864A-70ED-4CD2-BD57-AF3737D08E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008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D321-6790-41CF-88D2-0C2791EE0661}" type="datetimeFigureOut">
              <a:rPr lang="en-US" smtClean="0"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864A-70ED-4CD2-BD57-AF3737D08E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70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D321-6790-41CF-88D2-0C2791EE0661}" type="datetimeFigureOut">
              <a:rPr lang="en-US" smtClean="0"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864A-70ED-4CD2-BD57-AF3737D08E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185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D321-6790-41CF-88D2-0C2791EE0661}" type="datetimeFigureOut">
              <a:rPr lang="en-US" smtClean="0"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864A-70ED-4CD2-BD57-AF3737D08E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360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D321-6790-41CF-88D2-0C2791EE0661}" type="datetimeFigureOut">
              <a:rPr lang="en-US" smtClean="0"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864A-70ED-4CD2-BD57-AF3737D08E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768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D321-6790-41CF-88D2-0C2791EE0661}" type="datetimeFigureOut">
              <a:rPr lang="en-US" smtClean="0"/>
              <a:t>4/25/2017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864A-70ED-4CD2-BD57-AF3737D08E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209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D321-6790-41CF-88D2-0C2791EE0661}" type="datetimeFigureOut">
              <a:rPr lang="en-US" smtClean="0"/>
              <a:t>4/25/2017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864A-70ED-4CD2-BD57-AF3737D08E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94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D321-6790-41CF-88D2-0C2791EE0661}" type="datetimeFigureOut">
              <a:rPr lang="en-US" smtClean="0"/>
              <a:t>4/25/2017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864A-70ED-4CD2-BD57-AF3737D08E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911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D321-6790-41CF-88D2-0C2791EE0661}" type="datetimeFigureOut">
              <a:rPr lang="en-US" smtClean="0"/>
              <a:t>4/25/2017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864A-70ED-4CD2-BD57-AF3737D08E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52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D321-6790-41CF-88D2-0C2791EE0661}" type="datetimeFigureOut">
              <a:rPr lang="en-US" smtClean="0"/>
              <a:t>4/25/2017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864A-70ED-4CD2-BD57-AF3737D08E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986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D321-6790-41CF-88D2-0C2791EE0661}" type="datetimeFigureOut">
              <a:rPr lang="en-US" smtClean="0"/>
              <a:t>4/25/2017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864A-70ED-4CD2-BD57-AF3737D08E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006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8D321-6790-41CF-88D2-0C2791EE0661}" type="datetimeFigureOut">
              <a:rPr lang="en-US" smtClean="0"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1864A-70ED-4CD2-BD57-AF3737D08E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247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152400"/>
            <a:ext cx="8229600" cy="944562"/>
          </a:xfrm>
        </p:spPr>
        <p:txBody>
          <a:bodyPr>
            <a:normAutofit fontScale="90000"/>
          </a:bodyPr>
          <a:lstStyle/>
          <a:p>
            <a:br>
              <a:rPr lang="en-US" altLang="zh-TW" sz="3600" b="1" dirty="0"/>
            </a:br>
            <a:r>
              <a:rPr lang="zh-TW" altLang="en-US" sz="3600" b="1" dirty="0"/>
              <a:t>基督生平第六部 最後的路程</a:t>
            </a:r>
            <a:br>
              <a:rPr lang="en-US" altLang="zh-TW" sz="3600" b="1" dirty="0"/>
            </a:br>
            <a:r>
              <a:rPr lang="zh-TW" altLang="en-US" sz="3600" b="1" dirty="0"/>
              <a:t>第三十七章 將抵耶路撒冷（上）</a:t>
            </a:r>
            <a:br>
              <a:rPr lang="en-US" sz="3600" dirty="0"/>
            </a:br>
            <a:endParaRPr lang="en-US" sz="36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10600" cy="5486400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sz="2400" b="1" dirty="0"/>
              <a:t>引言</a:t>
            </a:r>
            <a:endParaRPr lang="en-US" altLang="zh-TW" sz="2400" b="1" dirty="0"/>
          </a:p>
          <a:p>
            <a:pPr lvl="1">
              <a:lnSpc>
                <a:spcPct val="120000"/>
              </a:lnSpc>
            </a:pPr>
            <a:r>
              <a:rPr lang="zh-TW" altLang="en-US" sz="1800" b="1" dirty="0"/>
              <a:t>主在世最後一個逾越節近了。主帶着門徒向着耶路撒冷前進。祂除了照常講道，施行醫治外，更加緊訓練和造就門徒</a:t>
            </a:r>
            <a:endParaRPr lang="en-US" altLang="zh-TW" sz="1800" b="1" dirty="0"/>
          </a:p>
          <a:p>
            <a:pPr lvl="0"/>
            <a:r>
              <a:rPr lang="zh-TW" altLang="en-US" sz="2400" b="1" dirty="0"/>
              <a:t>拉撒路從死裏復活的大神蹟</a:t>
            </a:r>
            <a:endParaRPr lang="en-US" sz="2400" dirty="0"/>
          </a:p>
          <a:p>
            <a:pPr lvl="1">
              <a:lnSpc>
                <a:spcPct val="120000"/>
              </a:lnSpc>
            </a:pPr>
            <a:r>
              <a:rPr lang="zh-TW" altLang="en-US" sz="1800" b="1" u="sng" dirty="0"/>
              <a:t>耶穌使拉撒路由死裡復活：</a:t>
            </a:r>
            <a:r>
              <a:rPr lang="zh-TW" altLang="en-US" sz="1800" b="1" dirty="0"/>
              <a:t>祂向父神禱告後，向死去的拉撒路發命，叫他復活！拉撒路的復活，是出於主的大能，但祂也要求人當盡本份</a:t>
            </a:r>
            <a:endParaRPr lang="en-US" altLang="zh-TW" sz="1800" b="1" dirty="0"/>
          </a:p>
          <a:p>
            <a:pPr lvl="1">
              <a:lnSpc>
                <a:spcPct val="120000"/>
              </a:lnSpc>
            </a:pPr>
            <a:r>
              <a:rPr lang="zh-TW" altLang="en-US" sz="1800" b="1" u="sng" dirty="0"/>
              <a:t>拉撒路復活的影響：</a:t>
            </a:r>
            <a:r>
              <a:rPr lang="zh-TW" altLang="en-US" sz="1800" b="1" dirty="0"/>
              <a:t> 這個神蹟，使許多親人信了主。但猶太的官長，聽到這神蹟，卻定意要將主耶穌治死</a:t>
            </a:r>
            <a:endParaRPr lang="en-US" altLang="zh-TW" sz="1800" b="1" dirty="0"/>
          </a:p>
          <a:p>
            <a:pPr>
              <a:lnSpc>
                <a:spcPct val="120000"/>
              </a:lnSpc>
            </a:pPr>
            <a:r>
              <a:rPr lang="zh-TW" altLang="en-US" sz="2400" b="1" dirty="0"/>
              <a:t>可愛青年的沈淪</a:t>
            </a:r>
            <a:endParaRPr lang="en-US" altLang="zh-TW" sz="2400" b="1" dirty="0"/>
          </a:p>
          <a:p>
            <a:pPr lvl="1">
              <a:lnSpc>
                <a:spcPct val="120000"/>
              </a:lnSpc>
            </a:pPr>
            <a:r>
              <a:rPr lang="zh-TW" altLang="en-US" sz="1800" b="1" u="sng" dirty="0"/>
              <a:t>可愛的青年：</a:t>
            </a:r>
            <a:r>
              <a:rPr lang="zh-TW" altLang="en-US" sz="1800" b="1" dirty="0"/>
              <a:t> 這青年來見主，跪著求永生</a:t>
            </a:r>
            <a:endParaRPr lang="en-US" altLang="zh-TW" sz="1800" b="1" dirty="0"/>
          </a:p>
          <a:p>
            <a:pPr lvl="1">
              <a:lnSpc>
                <a:spcPct val="120000"/>
              </a:lnSpc>
            </a:pPr>
            <a:r>
              <a:rPr lang="zh-TW" altLang="en-US" sz="1800" b="1" u="sng" dirty="0"/>
              <a:t>主的要求：</a:t>
            </a:r>
            <a:r>
              <a:rPr lang="zh-TW" altLang="en-US" sz="1800" b="1" dirty="0"/>
              <a:t>主要求少年人：變賣一切所有的，分給窮人</a:t>
            </a:r>
            <a:r>
              <a:rPr lang="en-US" sz="1800" b="1" dirty="0"/>
              <a:t>...</a:t>
            </a:r>
            <a:r>
              <a:rPr lang="zh-TW" altLang="en-US" sz="1800" b="1" dirty="0"/>
              <a:t> 還要來跟從主</a:t>
            </a:r>
            <a:endParaRPr lang="en-US" altLang="zh-TW" sz="1800" b="1" dirty="0"/>
          </a:p>
          <a:p>
            <a:pPr lvl="1">
              <a:lnSpc>
                <a:spcPct val="120000"/>
              </a:lnSpc>
            </a:pPr>
            <a:r>
              <a:rPr lang="zh-TW" altLang="en-US" sz="1800" b="1" u="sng" dirty="0"/>
              <a:t>少年人的下場：</a:t>
            </a:r>
            <a:r>
              <a:rPr lang="zh-TW" altLang="en-US" sz="1800" b="1" dirty="0"/>
              <a:t> 少年人聽見這話，就憂憂愁愁的走了！因為他的產業很多。主惋惜的說：財主進天國是何其難</a:t>
            </a:r>
            <a:endParaRPr lang="en-US" altLang="zh-TW" sz="1800" b="1" dirty="0"/>
          </a:p>
          <a:p>
            <a:pPr>
              <a:lnSpc>
                <a:spcPct val="120000"/>
              </a:lnSpc>
            </a:pPr>
            <a:r>
              <a:rPr lang="zh-TW" altLang="en-US" sz="2400" b="1" dirty="0"/>
              <a:t>葡萄園的比喻</a:t>
            </a:r>
            <a:endParaRPr lang="en-US" altLang="zh-TW" sz="2400" b="1" dirty="0"/>
          </a:p>
          <a:p>
            <a:pPr lvl="1">
              <a:lnSpc>
                <a:spcPct val="120000"/>
              </a:lnSpc>
            </a:pPr>
            <a:r>
              <a:rPr lang="zh-TW" altLang="en-US" sz="1800" b="1" dirty="0"/>
              <a:t>主以葡萄園的比喻使門徒更深入了解事奉主的必要性，以及事奉的機會，態度及獎賞</a:t>
            </a:r>
            <a:endParaRPr lang="en-US" sz="1800" dirty="0"/>
          </a:p>
          <a:p>
            <a:pPr>
              <a:lnSpc>
                <a:spcPct val="120000"/>
              </a:lnSpc>
            </a:pPr>
            <a:endParaRPr lang="en-US" sz="1900" dirty="0"/>
          </a:p>
          <a:p>
            <a:pPr>
              <a:lnSpc>
                <a:spcPct val="120000"/>
              </a:lnSpc>
            </a:pP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1255084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545" y="25790"/>
            <a:ext cx="8229600" cy="1143000"/>
          </a:xfrm>
        </p:spPr>
        <p:txBody>
          <a:bodyPr>
            <a:noAutofit/>
          </a:bodyPr>
          <a:lstStyle/>
          <a:p>
            <a:br>
              <a:rPr lang="en-US" altLang="zh-TW" sz="3200" b="1" dirty="0"/>
            </a:br>
            <a:r>
              <a:rPr lang="zh-TW" altLang="en-US" sz="3200" b="1" dirty="0"/>
              <a:t>基督生平第六部 最後的路程</a:t>
            </a:r>
            <a:br>
              <a:rPr lang="en-US" altLang="zh-TW" sz="3200" b="1" dirty="0"/>
            </a:br>
            <a:r>
              <a:rPr lang="zh-TW" altLang="en-US" sz="3200" b="1" dirty="0"/>
              <a:t>第三十八章 將抵耶路撒冷（下）</a:t>
            </a:r>
            <a:br>
              <a:rPr lang="en-US" sz="3200" dirty="0"/>
            </a:b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785" y="1168790"/>
            <a:ext cx="8229600" cy="5385582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zh-TW" altLang="en-US" sz="2900" b="1" dirty="0"/>
              <a:t>引言</a:t>
            </a:r>
            <a:endParaRPr lang="en-US" altLang="zh-TW" sz="2900" b="1" dirty="0"/>
          </a:p>
          <a:p>
            <a:pPr lvl="1">
              <a:lnSpc>
                <a:spcPct val="120000"/>
              </a:lnSpc>
            </a:pPr>
            <a:r>
              <a:rPr lang="zh-TW" altLang="en-US" sz="2700" b="1" dirty="0"/>
              <a:t>這是主耶穌往耶路撒冷之旅的最後一段路程；是在經過耶利哥城時發生的。主要門徒領會彌賽亞是要經歷受苦而得榮耀的道理</a:t>
            </a:r>
            <a:endParaRPr lang="en-US" altLang="zh-TW" sz="2700" b="1" dirty="0"/>
          </a:p>
          <a:p>
            <a:pPr>
              <a:lnSpc>
                <a:spcPct val="120000"/>
              </a:lnSpc>
            </a:pPr>
            <a:r>
              <a:rPr lang="zh-TW" altLang="en-US" sz="2900" b="1" dirty="0"/>
              <a:t>一個母親的雄心</a:t>
            </a:r>
            <a:endParaRPr lang="en-US" altLang="zh-TW" sz="2900" b="1" dirty="0"/>
          </a:p>
          <a:p>
            <a:pPr lvl="1">
              <a:lnSpc>
                <a:spcPct val="120000"/>
              </a:lnSpc>
            </a:pPr>
            <a:r>
              <a:rPr lang="zh-TW" altLang="en-US" sz="2700" b="1" u="sng" dirty="0"/>
              <a:t>雅各和約翰母親的要求：</a:t>
            </a:r>
            <a:r>
              <a:rPr lang="zh-TW" altLang="en-US" sz="2700" b="1" dirty="0"/>
              <a:t>願祢叫我這兩個兒子在袮國裡，一個坐在祢右邊，一個坐在祢左邊。其他門徒知道這事後，大為惱怒</a:t>
            </a:r>
            <a:endParaRPr lang="en-US" altLang="zh-TW" sz="2700" b="1" dirty="0"/>
          </a:p>
          <a:p>
            <a:pPr lvl="1">
              <a:lnSpc>
                <a:spcPct val="120000"/>
              </a:lnSpc>
            </a:pPr>
            <a:r>
              <a:rPr lang="zh-TW" altLang="en-US" sz="2700" b="1" u="sng" dirty="0"/>
              <a:t>主耶穌的教導：</a:t>
            </a:r>
            <a:r>
              <a:rPr lang="zh-TW" altLang="en-US" sz="2700" b="1" dirty="0"/>
              <a:t>屬靈權榮的象徵是作服事人的僕人。而權榮的典範就是主耶穌。祂雖為神的兒子，但降世為人，卻不是受人服事，而是要服事人，並且要捨命，作多人的贖價</a:t>
            </a:r>
            <a:endParaRPr lang="en-US" altLang="zh-TW" sz="2700" b="1" dirty="0"/>
          </a:p>
          <a:p>
            <a:pPr>
              <a:lnSpc>
                <a:spcPct val="120000"/>
              </a:lnSpc>
            </a:pPr>
            <a:r>
              <a:rPr lang="zh-TW" altLang="en-US" sz="2900" b="1" dirty="0"/>
              <a:t>稅吏長撒該的得救</a:t>
            </a:r>
            <a:endParaRPr lang="en-US" altLang="zh-TW" sz="2900" b="1" dirty="0"/>
          </a:p>
          <a:p>
            <a:pPr lvl="1">
              <a:lnSpc>
                <a:spcPct val="120000"/>
              </a:lnSpc>
            </a:pPr>
            <a:r>
              <a:rPr lang="zh-TW" altLang="en-US" sz="2700" b="1" u="sng" dirty="0"/>
              <a:t>撒該渴望主：</a:t>
            </a:r>
            <a:r>
              <a:rPr lang="zh-TW" altLang="en-US" sz="2700" b="1" dirty="0"/>
              <a:t>撒該是耶利哥城的稅吏長，他是財主，但心靈空虛。他有想要看耶穌的強烈願望，因此爬上一顆桑樹。主成全他渴望之心，使他得救，並改變了他。</a:t>
            </a:r>
            <a:endParaRPr lang="en-US" altLang="zh-TW" sz="2700" b="1" dirty="0"/>
          </a:p>
          <a:p>
            <a:pPr lvl="1">
              <a:lnSpc>
                <a:spcPct val="120000"/>
              </a:lnSpc>
            </a:pPr>
            <a:r>
              <a:rPr lang="zh-TW" altLang="en-US" sz="2700" b="1" u="sng" dirty="0"/>
              <a:t>屬靈意義：</a:t>
            </a:r>
            <a:r>
              <a:rPr lang="zh-TW" altLang="en-US" sz="2700" b="1" dirty="0"/>
              <a:t> 撒該得救，譲我們看見罪人亦可變成聖徒。亦讓我們看見主來是為要尋找拯救失喪的人</a:t>
            </a:r>
            <a:endParaRPr lang="en-US" altLang="zh-TW" sz="2700" b="1" dirty="0"/>
          </a:p>
          <a:p>
            <a:pPr>
              <a:lnSpc>
                <a:spcPct val="120000"/>
              </a:lnSpc>
            </a:pPr>
            <a:r>
              <a:rPr lang="zh-TW" altLang="en-US" sz="2900" b="1" dirty="0"/>
              <a:t>交銀於十僕的比喻</a:t>
            </a:r>
            <a:endParaRPr lang="en-US" altLang="zh-TW" sz="2900" b="1" dirty="0"/>
          </a:p>
          <a:p>
            <a:pPr lvl="1">
              <a:lnSpc>
                <a:spcPct val="120000"/>
              </a:lnSpc>
            </a:pPr>
            <a:r>
              <a:rPr lang="zh-TW" altLang="en-US" sz="2700" b="1" u="sng" dirty="0"/>
              <a:t>貴胄與僕人：</a:t>
            </a:r>
            <a:r>
              <a:rPr lang="zh-TW" altLang="en-US" sz="2700" b="1" dirty="0"/>
              <a:t>主以貴冑來象徵自己。他要往遠方去，為要得國回來。祂期望門徒在這撒但猖狂的末世，堅持信心，忠於祂所託付的使命，直等到他回來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2525732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0889"/>
            <a:ext cx="8229600" cy="1143000"/>
          </a:xfrm>
        </p:spPr>
        <p:txBody>
          <a:bodyPr>
            <a:noAutofit/>
          </a:bodyPr>
          <a:lstStyle/>
          <a:p>
            <a:r>
              <a:rPr lang="zh-TW" altLang="en-US" sz="3200" b="1" dirty="0"/>
              <a:t>基督生平第七部 最後的一周</a:t>
            </a:r>
            <a:br>
              <a:rPr lang="en-US" altLang="zh-TW" sz="3200" b="1" dirty="0"/>
            </a:br>
            <a:r>
              <a:rPr lang="zh-TW" altLang="en-US" sz="3200" b="1" dirty="0"/>
              <a:t>第三十九章幾件振奮人心的大事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2166"/>
            <a:ext cx="8382000" cy="5493434"/>
          </a:xfrm>
        </p:spPr>
        <p:txBody>
          <a:bodyPr>
            <a:normAutofit lnSpcReduction="10000"/>
          </a:bodyPr>
          <a:lstStyle/>
          <a:p>
            <a:r>
              <a:rPr lang="zh-TW" altLang="en-US" sz="2400" b="1" dirty="0"/>
              <a:t>引言</a:t>
            </a:r>
            <a:endParaRPr lang="en-US" altLang="zh-TW" sz="2400" b="1" dirty="0"/>
          </a:p>
          <a:p>
            <a:pPr lvl="1"/>
            <a:r>
              <a:rPr lang="zh-TW" altLang="en-US" sz="1800" b="1" dirty="0"/>
              <a:t>主耶穌終於來到耶路撒冷。就在私人家裡，和公眾場合發生了一些振奮人心的事，使門徒更加覺得神的國將要顯出來了。但在聖城中的領袖人物卻正緊鑼密鼓地作除滅主耶穌的最後佈置</a:t>
            </a:r>
            <a:endParaRPr lang="en-US" sz="1800" dirty="0"/>
          </a:p>
          <a:p>
            <a:r>
              <a:rPr lang="zh-TW" altLang="en-US" sz="2400" b="1" dirty="0"/>
              <a:t>馬利亞膏主</a:t>
            </a:r>
            <a:endParaRPr lang="en-US" altLang="zh-TW" sz="2400" b="1" dirty="0"/>
          </a:p>
          <a:p>
            <a:pPr lvl="1"/>
            <a:r>
              <a:rPr lang="zh-TW" altLang="en-US" sz="1800" b="1" dirty="0"/>
              <a:t>在逾越節前六日，馬利亞前來以香膏膏主。這件事令主感到永遠甘甜，這件事令馬利亞得到永遠稱讚，這件事值得信徒永遠學習。因為馬利亞所行的是滿足主的心意；是盡馬利亞所能的；也是獻上她所最寶貴的</a:t>
            </a:r>
            <a:endParaRPr lang="en-US" sz="1800" dirty="0"/>
          </a:p>
          <a:p>
            <a:r>
              <a:rPr lang="zh-TW" altLang="en-US" sz="2400" b="1" dirty="0"/>
              <a:t>凱旋入聖城</a:t>
            </a:r>
            <a:endParaRPr lang="en-US" altLang="zh-TW" sz="2400" b="1" dirty="0"/>
          </a:p>
          <a:p>
            <a:pPr lvl="1"/>
            <a:r>
              <a:rPr lang="zh-TW" altLang="en-US" sz="1800" b="1" u="sng" dirty="0"/>
              <a:t>奇妙的安排：</a:t>
            </a:r>
            <a:r>
              <a:rPr lang="zh-TW" altLang="en-US" sz="1800" b="1" dirty="0"/>
              <a:t>主騎着驢駒進城，表明祂是以和平之君的姿態來臨的</a:t>
            </a:r>
            <a:endParaRPr lang="en-US" altLang="zh-TW" sz="1800" b="1" dirty="0"/>
          </a:p>
          <a:p>
            <a:pPr lvl="1"/>
            <a:r>
              <a:rPr lang="zh-TW" altLang="en-US" sz="1800" b="1" u="sng" dirty="0"/>
              <a:t>光榮的入城：</a:t>
            </a:r>
            <a:r>
              <a:rPr lang="zh-TW" altLang="en-US" sz="1800" b="1" dirty="0"/>
              <a:t> 這次耶穌入城，全城哄動。許多上來過節的人，拿着棕樹枝，出去迎接祂，喊着說：和散那，奉主名來的以色列王，是應當稱頌的！</a:t>
            </a:r>
            <a:endParaRPr lang="en-US" altLang="zh-TW" sz="1800" b="1" dirty="0"/>
          </a:p>
          <a:p>
            <a:pPr lvl="1"/>
            <a:r>
              <a:rPr lang="zh-TW" altLang="en-US" sz="1800" b="1" u="sng" dirty="0"/>
              <a:t>主為耶路撒冷的哀哭：</a:t>
            </a:r>
            <a:r>
              <a:rPr lang="zh-TW" altLang="en-US" sz="1800" b="1" dirty="0"/>
              <a:t>因祂預見聖城的被毀，以及裏頭的兒女們的被掃滅</a:t>
            </a:r>
            <a:endParaRPr lang="en-US" sz="1800" dirty="0"/>
          </a:p>
          <a:p>
            <a:r>
              <a:rPr lang="zh-TW" altLang="en-US" sz="2400" b="1" dirty="0"/>
              <a:t>再次潔淨聖殿</a:t>
            </a:r>
            <a:endParaRPr lang="en-US" altLang="zh-TW" sz="2400" b="1" dirty="0"/>
          </a:p>
          <a:p>
            <a:pPr lvl="1"/>
            <a:r>
              <a:rPr lang="zh-TW" altLang="en-US" sz="1800" b="1" u="sng" dirty="0"/>
              <a:t>忿怒除惡：</a:t>
            </a:r>
            <a:r>
              <a:rPr lang="zh-TW" altLang="en-US" sz="1800" b="1" dirty="0"/>
              <a:t> 祂進了殿，趕出裏頭作買賣的人。祂要恢復信仰的純潔及教會的尊嚴</a:t>
            </a:r>
            <a:endParaRPr lang="en-US" altLang="zh-TW" sz="1800" b="1" dirty="0"/>
          </a:p>
          <a:p>
            <a:pPr lvl="1"/>
            <a:r>
              <a:rPr lang="zh-TW" altLang="en-US" sz="1800" b="1" u="sng" dirty="0"/>
              <a:t>仁慈施恩：</a:t>
            </a:r>
            <a:r>
              <a:rPr lang="zh-TW" altLang="en-US" sz="1800" b="1" dirty="0"/>
              <a:t>當主趕走作買賣的之後，祂隨即醫治了殿裏的瞎子，瘸子等</a:t>
            </a:r>
            <a:endParaRPr lang="en-US" sz="1800" dirty="0"/>
          </a:p>
          <a:p>
            <a:pPr lvl="1"/>
            <a:endParaRPr lang="en-US" sz="1700" dirty="0"/>
          </a:p>
          <a:p>
            <a:pPr lvl="1"/>
            <a:endParaRPr lang="en-US" sz="17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881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基督生平第七部 最後的一周</a:t>
            </a:r>
            <a:br>
              <a:rPr lang="en-US" altLang="zh-TW" sz="3200" b="1" dirty="0"/>
            </a:br>
            <a:r>
              <a:rPr lang="zh-TW" altLang="en-US" sz="3200" b="1" dirty="0"/>
              <a:t>第四十章 對猶太領袖的諍言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05951"/>
            <a:ext cx="8458200" cy="5247249"/>
          </a:xfrm>
        </p:spPr>
        <p:txBody>
          <a:bodyPr>
            <a:normAutofit lnSpcReduction="10000"/>
          </a:bodyPr>
          <a:lstStyle/>
          <a:p>
            <a:r>
              <a:rPr lang="zh-TW" altLang="en-US" sz="2400" b="1" dirty="0"/>
              <a:t>引言</a:t>
            </a:r>
            <a:endParaRPr lang="en-US" altLang="zh-TW" sz="2400" b="1" dirty="0"/>
          </a:p>
          <a:p>
            <a:pPr lvl="1"/>
            <a:r>
              <a:rPr lang="zh-TW" altLang="en-US" sz="1800" b="1" dirty="0"/>
              <a:t>主耶穌進入耶路撒冷後，不斷與猶太人領袖對話。面對來自各方，用心惡毒的疑難，主從容回答，並教導真理。對後世後代的信徒而言，這些真理仍然歷久彌新</a:t>
            </a:r>
            <a:endParaRPr lang="en-US" sz="1800" dirty="0"/>
          </a:p>
          <a:p>
            <a:r>
              <a:rPr lang="zh-TW" altLang="en-US" sz="2400" b="1" dirty="0"/>
              <a:t>屬靈權柄的盤問</a:t>
            </a:r>
            <a:endParaRPr lang="en-US" altLang="zh-TW" sz="2400" b="1" dirty="0"/>
          </a:p>
          <a:p>
            <a:pPr lvl="1"/>
            <a:r>
              <a:rPr lang="zh-TW" altLang="en-US" sz="1800" b="1" dirty="0"/>
              <a:t>祭司長，長老和文士前來盤問耶穌：你仗什麼權柄作這些事？主並未直接回答，而是反問：約翰的洗禮，是從天上來的，還是從人間來的？這令祭司長，長老和文士無法回答</a:t>
            </a:r>
            <a:endParaRPr lang="en-US" altLang="zh-TW" sz="1800" b="1" dirty="0"/>
          </a:p>
          <a:p>
            <a:pPr lvl="1"/>
            <a:r>
              <a:rPr lang="zh-TW" altLang="en-US" sz="1800" b="1" u="sng" dirty="0"/>
              <a:t>主的教導之一，兩個兒子的比喻：</a:t>
            </a:r>
            <a:r>
              <a:rPr lang="zh-TW" altLang="en-US" sz="1800" b="1" dirty="0"/>
              <a:t>主耶穌以大兒子來象徵聽了施洗約翰教訓而悔改的稅吏和娼妓；而以小兒子來象徵這些祭司長，文士和長老們</a:t>
            </a:r>
            <a:endParaRPr lang="en-US" altLang="zh-TW" sz="1800" b="1" dirty="0"/>
          </a:p>
          <a:p>
            <a:pPr lvl="1"/>
            <a:r>
              <a:rPr lang="zh-TW" altLang="en-US" sz="1800" b="1" u="sng" dirty="0"/>
              <a:t>主的教導之二，兇惡園戶的比喻：</a:t>
            </a:r>
            <a:r>
              <a:rPr lang="zh-TW" altLang="en-US" sz="1800" b="1" dirty="0"/>
              <a:t>耶穌以葡萄園喻以色列國，園戶為以色列人的領袖，僕人為歷代的先知，兒子為祂自己，預表祂將被殺害</a:t>
            </a:r>
            <a:endParaRPr lang="en-US" sz="1800" dirty="0"/>
          </a:p>
          <a:p>
            <a:r>
              <a:rPr lang="zh-TW" altLang="en-US" sz="2400" b="1" dirty="0"/>
              <a:t>政治罪名的羅織</a:t>
            </a:r>
            <a:endParaRPr lang="en-US" sz="2400" dirty="0"/>
          </a:p>
          <a:p>
            <a:pPr lvl="1"/>
            <a:r>
              <a:rPr lang="zh-TW" altLang="en-US" sz="1800" b="1" u="sng" dirty="0"/>
              <a:t>陰險的手法：</a:t>
            </a:r>
            <a:r>
              <a:rPr lang="zh-TW" altLang="en-US" sz="1800" b="1" dirty="0"/>
              <a:t>他們問主：納稅給該撒，可以不可以？想從主的回答中找到陷害的把柄</a:t>
            </a:r>
            <a:endParaRPr lang="en-US" altLang="zh-TW" sz="1800" b="1" dirty="0"/>
          </a:p>
          <a:p>
            <a:pPr lvl="1"/>
            <a:r>
              <a:rPr lang="zh-TW" altLang="en-US" sz="1800" b="1" u="sng" dirty="0"/>
              <a:t>精彩的回答： </a:t>
            </a:r>
            <a:r>
              <a:rPr lang="zh-TW" altLang="en-US" sz="1800" b="1" dirty="0"/>
              <a:t>主問銀幣上的像與號是誰的，然後說：該撒的歸該撒，神的歸神。這給了基督徒在世上的生活原則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996990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/>
              <a:t>基督生平第七部 最後的一周</a:t>
            </a:r>
            <a:br>
              <a:rPr lang="en-US" altLang="zh-TW" sz="3200" b="1" dirty="0"/>
            </a:br>
            <a:r>
              <a:rPr lang="zh-TW" altLang="en-US" sz="3200" b="1" dirty="0"/>
              <a:t>第四十章 對猶太領袖的諍言（續）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400" b="1" dirty="0"/>
              <a:t>神學奧祕的刁難</a:t>
            </a:r>
            <a:endParaRPr lang="en-US" altLang="zh-CN" sz="2400" b="1" dirty="0"/>
          </a:p>
          <a:p>
            <a:pPr lvl="1"/>
            <a:r>
              <a:rPr lang="zh-TW" altLang="en-US" sz="1800" b="1" u="sng" dirty="0"/>
              <a:t>虛構的問題：</a:t>
            </a:r>
            <a:r>
              <a:rPr lang="zh-TW" altLang="en-US" sz="1800" b="1" dirty="0"/>
              <a:t> 有一婦人曾先後嫁給七個兄弟，卻都沒有生兒子。然後這七個兄弟死了，這守寡七次的婦人也死了。那當復活的時候，她是誰的妻子呢</a:t>
            </a:r>
            <a:endParaRPr lang="en-US" altLang="zh-TW" sz="1800" b="1" dirty="0"/>
          </a:p>
          <a:p>
            <a:pPr lvl="1"/>
            <a:r>
              <a:rPr lang="zh-TW" altLang="en-US" sz="1800" b="1" u="sng" dirty="0"/>
              <a:t>主耶穌明確的答覆：</a:t>
            </a:r>
            <a:r>
              <a:rPr lang="zh-TW" altLang="en-US" sz="1800" b="1" dirty="0"/>
              <a:t>主耶穌指出：復活的人，乃是如同天使一般的靈體，既不娶，也不嫁。因此，他們提的難題不存在</a:t>
            </a:r>
            <a:endParaRPr lang="en-US" sz="1800" dirty="0"/>
          </a:p>
          <a:p>
            <a:r>
              <a:rPr lang="zh-TW" altLang="en-US" sz="2400" b="1" dirty="0"/>
              <a:t>聖經知識的考驗</a:t>
            </a:r>
            <a:endParaRPr lang="en-US" altLang="zh-TW" sz="2400" b="1" dirty="0"/>
          </a:p>
          <a:p>
            <a:pPr lvl="1"/>
            <a:r>
              <a:rPr lang="zh-TW" altLang="en-US" sz="1800" b="1" dirty="0"/>
              <a:t>律法師問耶穌：誡命中那一條最大？意圖找出主觀點上的錯誤或膚淺來羞辱主</a:t>
            </a:r>
            <a:endParaRPr lang="en-US" altLang="zh-TW" sz="1800" b="1" dirty="0"/>
          </a:p>
          <a:p>
            <a:pPr lvl="1"/>
            <a:r>
              <a:rPr lang="zh-TW" altLang="en-US" sz="1800" b="1" dirty="0"/>
              <a:t>主耶穌回答說：一切道理的總綱就是愛！愛神，愛人</a:t>
            </a:r>
            <a:endParaRPr lang="en-US" sz="1800" dirty="0"/>
          </a:p>
          <a:p>
            <a:r>
              <a:rPr lang="zh-TW" altLang="en-US" sz="2400" b="1" dirty="0"/>
              <a:t>主考問反對者</a:t>
            </a:r>
            <a:endParaRPr lang="en-US" sz="2400" dirty="0"/>
          </a:p>
          <a:p>
            <a:pPr lvl="1"/>
            <a:r>
              <a:rPr lang="zh-TW" altLang="en-US" sz="1800" b="1" dirty="0"/>
              <a:t>反問他們一個問題：論到基督，你們的意見如何？接着又問：大衛既稱基督為主，祂怎麼又是大衛的子孫呢？法利賽人無法回答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99162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163" y="15240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基督生平第七部 最後的一周</a:t>
            </a:r>
            <a:br>
              <a:rPr lang="en-US" altLang="zh-TW" sz="3200" b="1" dirty="0"/>
            </a:br>
            <a:r>
              <a:rPr lang="zh-TW" altLang="en-US" sz="3200" b="1" dirty="0"/>
              <a:t>第四十一章對選民最後的勸告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4228"/>
            <a:ext cx="8534399" cy="5258972"/>
          </a:xfrm>
        </p:spPr>
        <p:txBody>
          <a:bodyPr>
            <a:normAutofit/>
          </a:bodyPr>
          <a:lstStyle/>
          <a:p>
            <a:r>
              <a:rPr lang="zh-TW" altLang="en-US" sz="2400" b="1" dirty="0"/>
              <a:t>引言</a:t>
            </a:r>
            <a:endParaRPr lang="en-US" altLang="zh-TW" sz="2400" b="1" dirty="0"/>
          </a:p>
          <a:p>
            <a:pPr lvl="1"/>
            <a:r>
              <a:rPr lang="zh-TW" altLang="en-US" sz="1800" b="1" dirty="0"/>
              <a:t>耶穌在這最後的時刻，顧念神的選民，將有關他們個人及整個民族命運的真理施以教導</a:t>
            </a:r>
            <a:endParaRPr lang="en-US" sz="1800" dirty="0"/>
          </a:p>
          <a:p>
            <a:r>
              <a:rPr lang="zh-TW" altLang="en-US" sz="2400" b="1" dirty="0"/>
              <a:t>十字架榮耀的啓示</a:t>
            </a:r>
            <a:endParaRPr lang="en-US" altLang="zh-TW" sz="2400" b="1" dirty="0"/>
          </a:p>
          <a:p>
            <a:pPr lvl="1"/>
            <a:r>
              <a:rPr lang="zh-TW" altLang="en-US" sz="1800" b="1" u="sng" dirty="0"/>
              <a:t>對外邦人的宣告：</a:t>
            </a:r>
            <a:r>
              <a:rPr lang="zh-TW" altLang="en-US" sz="1800" b="1" dirty="0"/>
              <a:t>只有祂被舉起，才能使萬人歸向祂，在祂裏面合而為一</a:t>
            </a:r>
            <a:endParaRPr lang="en-US" altLang="zh-TW" sz="1800" b="1" u="sng" dirty="0"/>
          </a:p>
          <a:p>
            <a:pPr lvl="1"/>
            <a:r>
              <a:rPr lang="zh-TW" altLang="en-US" sz="1800" b="1" u="sng" dirty="0"/>
              <a:t>榮耀十架的啓示：</a:t>
            </a:r>
            <a:r>
              <a:rPr lang="zh-TW" altLang="en-US" sz="1800" b="1" dirty="0"/>
              <a:t>唯有十字架能賜下新生命，使撒旦被逐，吸引萬人歸主</a:t>
            </a:r>
            <a:endParaRPr lang="en-US" altLang="zh-TW" sz="1800" b="1" dirty="0"/>
          </a:p>
          <a:p>
            <a:pPr lvl="1"/>
            <a:r>
              <a:rPr lang="zh-TW" altLang="en-US" sz="1800" b="1" u="sng" dirty="0"/>
              <a:t>榮耀之主的被棄：</a:t>
            </a:r>
            <a:r>
              <a:rPr lang="zh-TW" altLang="en-US" sz="1800" b="1" dirty="0"/>
              <a:t>猶太百姓雖然聽見主講的寶貴教訓及有關彌賽亞的預言，但因心裡剛硬，仍然不信</a:t>
            </a:r>
            <a:endParaRPr lang="en-US" sz="1800" dirty="0"/>
          </a:p>
          <a:p>
            <a:r>
              <a:rPr lang="zh-TW" altLang="en-US" sz="2400" b="1" dirty="0"/>
              <a:t>聖城傾覆與末期預言</a:t>
            </a:r>
            <a:endParaRPr lang="en-US" altLang="zh-TW" sz="2400" b="1" dirty="0"/>
          </a:p>
          <a:p>
            <a:pPr lvl="1"/>
            <a:r>
              <a:rPr lang="zh-TW" altLang="en-US" sz="1800" b="1" u="sng" dirty="0"/>
              <a:t>聖城被毀：</a:t>
            </a:r>
            <a:r>
              <a:rPr lang="zh-TW" altLang="en-US" sz="1800" b="1" dirty="0"/>
              <a:t>主耶穌對門徒説：你們看見耶路撒冷被兵圍困，就知道它成為荒場的日子近了</a:t>
            </a:r>
            <a:endParaRPr lang="en-US" altLang="zh-TW" sz="1800" b="1" dirty="0"/>
          </a:p>
          <a:p>
            <a:pPr lvl="1"/>
            <a:r>
              <a:rPr lang="zh-TW" altLang="en-US" sz="1800" b="1" u="sng" dirty="0"/>
              <a:t>世界末了的預兆：</a:t>
            </a:r>
            <a:r>
              <a:rPr lang="zh-TW" altLang="en-US" sz="1800" b="1" dirty="0"/>
              <a:t>無論從那一方面看，人類和所生存的地球，已經到了盡頭</a:t>
            </a:r>
            <a:endParaRPr lang="en-US" altLang="zh-TW" sz="1800" b="1" dirty="0"/>
          </a:p>
          <a:p>
            <a:pPr lvl="1"/>
            <a:r>
              <a:rPr lang="zh-TW" altLang="en-US" sz="1800" b="1" u="sng" dirty="0"/>
              <a:t>人子降臨的情景：</a:t>
            </a:r>
            <a:r>
              <a:rPr lang="zh-TW" altLang="en-US" sz="1800" b="1" dirty="0"/>
              <a:t>全地皆知，惡人受審，三光不明，神子顯榮，選民被召</a:t>
            </a:r>
            <a:endParaRPr lang="en-US" sz="1800" dirty="0"/>
          </a:p>
          <a:p>
            <a:r>
              <a:rPr lang="zh-TW" altLang="en-US" sz="2400" b="1" dirty="0"/>
              <a:t>忠心信徒當有的凖備，迎接主再臨</a:t>
            </a:r>
            <a:endParaRPr lang="en-US" altLang="zh-TW" sz="2400" b="1" dirty="0"/>
          </a:p>
          <a:p>
            <a:pPr lvl="1"/>
            <a:r>
              <a:rPr lang="zh-TW" altLang="en-US" sz="1800" b="1" dirty="0"/>
              <a:t>信徒當存儆醒的心，注意實際行為，殷勤作工，等候迎接主的再來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064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7596</TotalTime>
  <Words>1510</Words>
  <Application>Microsoft Office PowerPoint</Application>
  <PresentationFormat>On-screen Show (4:3)</PresentationFormat>
  <Paragraphs>68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新細明體</vt:lpstr>
      <vt:lpstr>新細明體</vt:lpstr>
      <vt:lpstr>宋体</vt:lpstr>
      <vt:lpstr>Arial</vt:lpstr>
      <vt:lpstr>Calibri</vt:lpstr>
      <vt:lpstr>Office Theme</vt:lpstr>
      <vt:lpstr> 基督生平第六部 最後的路程 第三十七章 將抵耶路撒冷（上） </vt:lpstr>
      <vt:lpstr> 基督生平第六部 最後的路程 第三十八章 將抵耶路撒冷（下） </vt:lpstr>
      <vt:lpstr>基督生平第七部 最後的一周 第三十九章幾件振奮人心的大事</vt:lpstr>
      <vt:lpstr>基督生平第七部 最後的一周 第四十章 對猶太領袖的諍言</vt:lpstr>
      <vt:lpstr>基督生平第七部 最後的一周 第四十章 對猶太領袖的諍言（續）</vt:lpstr>
      <vt:lpstr>基督生平第七部 最後的一周 第四十一章對選民最後的勸告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捨與得</dc:title>
  <dc:creator>Anna</dc:creator>
  <cp:lastModifiedBy>Chen Chung Hsin</cp:lastModifiedBy>
  <cp:revision>166</cp:revision>
  <cp:lastPrinted>2017-01-03T00:00:37Z</cp:lastPrinted>
  <dcterms:created xsi:type="dcterms:W3CDTF">2011-11-05T18:34:13Z</dcterms:created>
  <dcterms:modified xsi:type="dcterms:W3CDTF">2017-04-26T00:34:01Z</dcterms:modified>
</cp:coreProperties>
</file>